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13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14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93" r:id="rId9"/>
    <p:sldId id="287" r:id="rId10"/>
    <p:sldId id="288" r:id="rId11"/>
    <p:sldId id="289" r:id="rId12"/>
    <p:sldId id="290" r:id="rId13"/>
    <p:sldId id="291" r:id="rId14"/>
    <p:sldId id="292" r:id="rId15"/>
    <p:sldId id="295" r:id="rId16"/>
    <p:sldId id="268" r:id="rId1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79" autoAdjust="0"/>
    <p:restoredTop sz="94660"/>
  </p:normalViewPr>
  <p:slideViewPr>
    <p:cSldViewPr>
      <p:cViewPr varScale="1">
        <p:scale>
          <a:sx n="74" d="100"/>
          <a:sy n="74" d="100"/>
        </p:scale>
        <p:origin x="150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6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7"/>
            <c:invertIfNegative val="0"/>
            <c:bubble3D val="0"/>
            <c:spPr>
              <a:solidFill>
                <a:srgbClr val="FF0000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Лист1!$A$1:$A$10</c:f>
              <c:strCache>
                <c:ptCount val="10"/>
                <c:pt idx="0">
                  <c:v>Аксубаевский</c:v>
                </c:pt>
                <c:pt idx="1">
                  <c:v>Атнинский</c:v>
                </c:pt>
                <c:pt idx="2">
                  <c:v>Мамадышский</c:v>
                </c:pt>
                <c:pt idx="3">
                  <c:v>Тетюшский</c:v>
                </c:pt>
                <c:pt idx="4">
                  <c:v>Дрожжановский</c:v>
                </c:pt>
                <c:pt idx="5">
                  <c:v>Арский</c:v>
                </c:pt>
                <c:pt idx="6">
                  <c:v>Спасский</c:v>
                </c:pt>
                <c:pt idx="7">
                  <c:v>Буинский</c:v>
                </c:pt>
                <c:pt idx="8">
                  <c:v>Мензелинский </c:v>
                </c:pt>
                <c:pt idx="9">
                  <c:v>Сабинский</c:v>
                </c:pt>
              </c:strCache>
            </c:strRef>
          </c:cat>
          <c:val>
            <c:numRef>
              <c:f>Лист1!$B$1:$B$10</c:f>
              <c:numCache>
                <c:formatCode>General</c:formatCode>
                <c:ptCount val="10"/>
                <c:pt idx="0">
                  <c:v>77.7</c:v>
                </c:pt>
                <c:pt idx="1">
                  <c:v>75.5</c:v>
                </c:pt>
                <c:pt idx="2">
                  <c:v>75</c:v>
                </c:pt>
                <c:pt idx="3">
                  <c:v>72</c:v>
                </c:pt>
                <c:pt idx="4">
                  <c:v>71</c:v>
                </c:pt>
                <c:pt idx="5">
                  <c:v>40.200000000000003</c:v>
                </c:pt>
                <c:pt idx="6">
                  <c:v>38.299999999999997</c:v>
                </c:pt>
                <c:pt idx="7">
                  <c:v>23.8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6457888"/>
        <c:axId val="176458448"/>
      </c:barChart>
      <c:catAx>
        <c:axId val="1764578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76458448"/>
        <c:crosses val="autoZero"/>
        <c:auto val="1"/>
        <c:lblAlgn val="ctr"/>
        <c:lblOffset val="100"/>
        <c:noMultiLvlLbl val="0"/>
      </c:catAx>
      <c:valAx>
        <c:axId val="17645844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7645788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6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7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8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9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1.0642974535396451E-2"/>
                  <c:y val="-5.1873321264957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"/>
                  <c:y val="-4.0977147360126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3.2362459546925568E-3"/>
                  <c:y val="-6.61938534278960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Лист2!$A$1:$A$10</c:f>
              <c:strCache>
                <c:ptCount val="10"/>
                <c:pt idx="0">
                  <c:v>Сармановский</c:v>
                </c:pt>
                <c:pt idx="1">
                  <c:v>Кукморский</c:v>
                </c:pt>
                <c:pt idx="2">
                  <c:v>Апастовский</c:v>
                </c:pt>
                <c:pt idx="3">
                  <c:v>Буинский</c:v>
                </c:pt>
                <c:pt idx="4">
                  <c:v>Бугульминский</c:v>
                </c:pt>
                <c:pt idx="5">
                  <c:v>Мензелинский</c:v>
                </c:pt>
                <c:pt idx="6">
                  <c:v>Спасский</c:v>
                </c:pt>
                <c:pt idx="7">
                  <c:v>Нурлатский</c:v>
                </c:pt>
                <c:pt idx="8">
                  <c:v>Алексеевский</c:v>
                </c:pt>
                <c:pt idx="9">
                  <c:v>Аксубаевский</c:v>
                </c:pt>
              </c:strCache>
            </c:strRef>
          </c:cat>
          <c:val>
            <c:numRef>
              <c:f>Лист2!$B$1:$B$10</c:f>
              <c:numCache>
                <c:formatCode>General</c:formatCode>
                <c:ptCount val="10"/>
                <c:pt idx="0">
                  <c:v>154949.61874999999</c:v>
                </c:pt>
                <c:pt idx="1">
                  <c:v>107173.65131578948</c:v>
                </c:pt>
                <c:pt idx="2">
                  <c:v>98928.078260869574</c:v>
                </c:pt>
                <c:pt idx="3">
                  <c:v>98848.894462809927</c:v>
                </c:pt>
                <c:pt idx="4">
                  <c:v>97364.661052631593</c:v>
                </c:pt>
                <c:pt idx="5">
                  <c:v>17319.400000000001</c:v>
                </c:pt>
                <c:pt idx="6">
                  <c:v>17157.400000000001</c:v>
                </c:pt>
                <c:pt idx="7">
                  <c:v>16479</c:v>
                </c:pt>
                <c:pt idx="8">
                  <c:v>16098.5</c:v>
                </c:pt>
                <c:pt idx="9">
                  <c:v>2092.4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8428304"/>
        <c:axId val="238428864"/>
      </c:barChart>
      <c:catAx>
        <c:axId val="2384283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238428864"/>
        <c:crosses val="autoZero"/>
        <c:auto val="1"/>
        <c:lblAlgn val="ctr"/>
        <c:lblOffset val="100"/>
        <c:noMultiLvlLbl val="0"/>
      </c:catAx>
      <c:valAx>
        <c:axId val="2384288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3842830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4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6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7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1"/>
              <c:layout>
                <c:manualLayout>
                  <c:x val="0"/>
                  <c:y val="-4.0977147360126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3.2362263642121436E-3"/>
                  <c:y val="-2.0826478296540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Лист3!$A$1:$A$8</c:f>
              <c:strCache>
                <c:ptCount val="8"/>
                <c:pt idx="0">
                  <c:v>Буинский</c:v>
                </c:pt>
                <c:pt idx="1">
                  <c:v>Апастовский</c:v>
                </c:pt>
                <c:pt idx="2">
                  <c:v>Атнинский</c:v>
                </c:pt>
                <c:pt idx="3">
                  <c:v>Сармановский</c:v>
                </c:pt>
                <c:pt idx="4">
                  <c:v>Нурлатский</c:v>
                </c:pt>
                <c:pt idx="5">
                  <c:v>Актанышский</c:v>
                </c:pt>
                <c:pt idx="6">
                  <c:v>Аксубаевский</c:v>
                </c:pt>
                <c:pt idx="7">
                  <c:v>Алексеевский</c:v>
                </c:pt>
              </c:strCache>
            </c:strRef>
          </c:cat>
          <c:val>
            <c:numRef>
              <c:f>Лист3!$B$1:$B$8</c:f>
              <c:numCache>
                <c:formatCode>General</c:formatCode>
                <c:ptCount val="8"/>
                <c:pt idx="0">
                  <c:v>108.6</c:v>
                </c:pt>
                <c:pt idx="1">
                  <c:v>104.8</c:v>
                </c:pt>
                <c:pt idx="2">
                  <c:v>100</c:v>
                </c:pt>
                <c:pt idx="3">
                  <c:v>64.099999999999994</c:v>
                </c:pt>
                <c:pt idx="4">
                  <c:v>63.5</c:v>
                </c:pt>
                <c:pt idx="5">
                  <c:v>60.4</c:v>
                </c:pt>
                <c:pt idx="6">
                  <c:v>23.6</c:v>
                </c:pt>
                <c:pt idx="7">
                  <c:v>23.4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8431104"/>
        <c:axId val="238431664"/>
      </c:barChart>
      <c:catAx>
        <c:axId val="2384311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238431664"/>
        <c:crosses val="autoZero"/>
        <c:auto val="1"/>
        <c:lblAlgn val="ctr"/>
        <c:lblOffset val="100"/>
        <c:noMultiLvlLbl val="0"/>
      </c:catAx>
      <c:valAx>
        <c:axId val="2384316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3843110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6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7"/>
            <c:invertIfNegative val="0"/>
            <c:bubble3D val="0"/>
            <c:spPr>
              <a:solidFill>
                <a:srgbClr val="FF0000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Лист4!$A$1:$A$10</c:f>
              <c:strCache>
                <c:ptCount val="10"/>
                <c:pt idx="0">
                  <c:v>Сабинский</c:v>
                </c:pt>
                <c:pt idx="1">
                  <c:v>Бавлинский</c:v>
                </c:pt>
                <c:pt idx="2">
                  <c:v>Кукморский</c:v>
                </c:pt>
                <c:pt idx="3">
                  <c:v>Рыбно-Слободский</c:v>
                </c:pt>
                <c:pt idx="4">
                  <c:v>Бугульминский</c:v>
                </c:pt>
                <c:pt idx="5">
                  <c:v>Мамадышский</c:v>
                </c:pt>
                <c:pt idx="6">
                  <c:v>Сармановский</c:v>
                </c:pt>
                <c:pt idx="7">
                  <c:v>Алексеевский</c:v>
                </c:pt>
                <c:pt idx="8">
                  <c:v>Тетюшский</c:v>
                </c:pt>
                <c:pt idx="9">
                  <c:v>Чистопольский</c:v>
                </c:pt>
              </c:strCache>
            </c:strRef>
          </c:cat>
          <c:val>
            <c:numRef>
              <c:f>Лист4!$B$1:$B$10</c:f>
              <c:numCache>
                <c:formatCode>General</c:formatCode>
                <c:ptCount val="10"/>
                <c:pt idx="0">
                  <c:v>6322.7</c:v>
                </c:pt>
                <c:pt idx="1">
                  <c:v>4280.8</c:v>
                </c:pt>
                <c:pt idx="2">
                  <c:v>4056.7</c:v>
                </c:pt>
                <c:pt idx="3">
                  <c:v>3402.9</c:v>
                </c:pt>
                <c:pt idx="4">
                  <c:v>2683.3</c:v>
                </c:pt>
                <c:pt idx="5">
                  <c:v>88.6</c:v>
                </c:pt>
                <c:pt idx="6">
                  <c:v>70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5934096"/>
        <c:axId val="175935776"/>
      </c:barChart>
      <c:catAx>
        <c:axId val="1759340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75935776"/>
        <c:crosses val="autoZero"/>
        <c:auto val="1"/>
        <c:lblAlgn val="ctr"/>
        <c:lblOffset val="100"/>
        <c:noMultiLvlLbl val="0"/>
      </c:catAx>
      <c:valAx>
        <c:axId val="17593577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7593409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3.4841794398323557E-2"/>
          <c:y val="5.3092358474227932E-3"/>
          <c:w val="0.94387225653088358"/>
          <c:h val="0.8778845930159151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FF0000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5"/>
            <c:invertIfNegative val="0"/>
            <c:bubble3D val="0"/>
          </c:dPt>
          <c:dPt>
            <c:idx val="6"/>
            <c:invertIfNegative val="0"/>
            <c:bubble3D val="0"/>
          </c:dPt>
          <c:dPt>
            <c:idx val="7"/>
            <c:invertIfNegative val="0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Лист5!$A$1:$A$9</c:f>
              <c:strCache>
                <c:ptCount val="9"/>
                <c:pt idx="0">
                  <c:v>Чистопольский политех</c:v>
                </c:pt>
                <c:pt idx="1">
                  <c:v>Бугульминский</c:v>
                </c:pt>
                <c:pt idx="2">
                  <c:v>Мензелинский</c:v>
                </c:pt>
                <c:pt idx="3">
                  <c:v>Сармановский</c:v>
                </c:pt>
                <c:pt idx="4">
                  <c:v>Буинский</c:v>
                </c:pt>
                <c:pt idx="5">
                  <c:v>Аксубаевский</c:v>
                </c:pt>
                <c:pt idx="6">
                  <c:v>Нурлатский</c:v>
                </c:pt>
                <c:pt idx="7">
                  <c:v>Алексеевский</c:v>
                </c:pt>
                <c:pt idx="8">
                  <c:v>Актанышский</c:v>
                </c:pt>
              </c:strCache>
            </c:strRef>
          </c:cat>
          <c:val>
            <c:numRef>
              <c:f>Лист5!$B$1:$B$9</c:f>
              <c:numCache>
                <c:formatCode>General</c:formatCode>
                <c:ptCount val="9"/>
                <c:pt idx="0">
                  <c:v>29</c:v>
                </c:pt>
                <c:pt idx="1">
                  <c:v>27</c:v>
                </c:pt>
                <c:pt idx="2">
                  <c:v>19.5</c:v>
                </c:pt>
                <c:pt idx="3">
                  <c:v>19.100000000000001</c:v>
                </c:pt>
                <c:pt idx="4">
                  <c:v>16.5</c:v>
                </c:pt>
                <c:pt idx="5">
                  <c:v>9.5</c:v>
                </c:pt>
                <c:pt idx="6">
                  <c:v>9.1</c:v>
                </c:pt>
                <c:pt idx="7">
                  <c:v>8.8000000000000007</c:v>
                </c:pt>
                <c:pt idx="8">
                  <c:v>8.6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4050048"/>
        <c:axId val="174050608"/>
      </c:barChart>
      <c:catAx>
        <c:axId val="174050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ru-RU"/>
          </a:p>
        </c:txPr>
        <c:crossAx val="174050608"/>
        <c:crosses val="autoZero"/>
        <c:auto val="1"/>
        <c:lblAlgn val="ctr"/>
        <c:lblOffset val="100"/>
        <c:noMultiLvlLbl val="0"/>
      </c:catAx>
      <c:valAx>
        <c:axId val="1740506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7405004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728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121B5E-31D3-4525-A322-E7180BA856DA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728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C1EE31-037F-4AE3-9A98-1CB9FB798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992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F3F345-AC67-4F34-8E55-547B6DF85AFC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B74D89-F5FF-4327-AA12-559E1754A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421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74D89-F5FF-4327-AA12-559E1754AC7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899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74D89-F5FF-4327-AA12-559E1754AC7F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8905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74D89-F5FF-4327-AA12-559E1754AC7F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8905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74D89-F5FF-4327-AA12-559E1754AC7F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9576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74D89-F5FF-4327-AA12-559E1754AC7F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4043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74D89-F5FF-4327-AA12-559E1754AC7F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8000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74D89-F5FF-4327-AA12-559E1754AC7F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4590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74D89-F5FF-4327-AA12-559E1754AC7F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172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74D89-F5FF-4327-AA12-559E1754AC7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778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74D89-F5FF-4327-AA12-559E1754AC7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194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74D89-F5FF-4327-AA12-559E1754AC7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3524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74D89-F5FF-4327-AA12-559E1754AC7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9639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74D89-F5FF-4327-AA12-559E1754AC7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6611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74D89-F5FF-4327-AA12-559E1754AC7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37284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74D89-F5FF-4327-AA12-559E1754AC7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7791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74D89-F5FF-4327-AA12-559E1754AC7F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7558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6D9E-19D0-40E4-88C6-745863D14AD2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6F3E3-6176-4391-880E-6F89BB77C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207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6D9E-19D0-40E4-88C6-745863D14AD2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6F3E3-6176-4391-880E-6F89BB77C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063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6D9E-19D0-40E4-88C6-745863D14AD2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6F3E3-6176-4391-880E-6F89BB77C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110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6D9E-19D0-40E4-88C6-745863D14AD2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6F3E3-6176-4391-880E-6F89BB77C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262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6D9E-19D0-40E4-88C6-745863D14AD2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6F3E3-6176-4391-880E-6F89BB77C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801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6D9E-19D0-40E4-88C6-745863D14AD2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6F3E3-6176-4391-880E-6F89BB77C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732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6D9E-19D0-40E4-88C6-745863D14AD2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6F3E3-6176-4391-880E-6F89BB77C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27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6D9E-19D0-40E4-88C6-745863D14AD2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6F3E3-6176-4391-880E-6F89BB77C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608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6D9E-19D0-40E4-88C6-745863D14AD2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6F3E3-6176-4391-880E-6F89BB77C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83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6D9E-19D0-40E4-88C6-745863D14AD2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6F3E3-6176-4391-880E-6F89BB77C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680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6D9E-19D0-40E4-88C6-745863D14AD2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6F3E3-6176-4391-880E-6F89BB77C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197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F6D9E-19D0-40E4-88C6-745863D14AD2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6F3E3-6176-4391-880E-6F89BB77C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666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628800"/>
            <a:ext cx="8424936" cy="252028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Актуальные вопросы развития профессиональных образовательных организаций АПК Республики Татарстан</a:t>
            </a:r>
            <a:endParaRPr lang="ru-RU" b="1" dirty="0">
              <a:solidFill>
                <a:schemeClr val="tx2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113463"/>
            <a:ext cx="9218613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3347864" y="5013176"/>
            <a:ext cx="540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Заместитель министра образования и науки Республики Татарстан</a:t>
            </a:r>
          </a:p>
          <a:p>
            <a:pPr algn="r"/>
            <a:r>
              <a:rPr lang="ru-RU" dirty="0" smtClean="0"/>
              <a:t>А. И. Поминов</a:t>
            </a:r>
          </a:p>
        </p:txBody>
      </p:sp>
    </p:spTree>
    <p:extLst>
      <p:ext uri="{BB962C8B-B14F-4D97-AF65-F5344CB8AC3E}">
        <p14:creationId xmlns:p14="http://schemas.microsoft.com/office/powerpoint/2010/main" val="135090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chemeClr val="tx2"/>
                </a:solidFill>
              </a:rPr>
              <a:t>Трудоустройство </a:t>
            </a:r>
            <a:r>
              <a:rPr lang="ru-RU" sz="4000" b="1" dirty="0" smtClean="0">
                <a:solidFill>
                  <a:schemeClr val="tx2"/>
                </a:solidFill>
              </a:rPr>
              <a:t>в первый год по </a:t>
            </a:r>
            <a:r>
              <a:rPr lang="ru-RU" sz="4000" b="1" dirty="0">
                <a:solidFill>
                  <a:schemeClr val="tx2"/>
                </a:solidFill>
              </a:rPr>
              <a:t>полученной профессии</a:t>
            </a: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4000738"/>
              </p:ext>
            </p:extLst>
          </p:nvPr>
        </p:nvGraphicFramePr>
        <p:xfrm>
          <a:off x="323528" y="1423987"/>
          <a:ext cx="8352928" cy="4885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43257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chemeClr val="tx2"/>
                </a:solidFill>
              </a:rPr>
              <a:t>Внебюджетные средства на 1 штатного </a:t>
            </a:r>
            <a:r>
              <a:rPr lang="ru-RU" sz="4000" b="1" dirty="0" smtClean="0">
                <a:solidFill>
                  <a:schemeClr val="tx2"/>
                </a:solidFill>
              </a:rPr>
              <a:t>сотрудника в 2013 году</a:t>
            </a:r>
            <a:endParaRPr lang="ru-RU" sz="4000" b="1" dirty="0">
              <a:solidFill>
                <a:schemeClr val="tx2"/>
              </a:solidFill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2381273"/>
              </p:ext>
            </p:extLst>
          </p:nvPr>
        </p:nvGraphicFramePr>
        <p:xfrm>
          <a:off x="395536" y="1484784"/>
          <a:ext cx="835292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91252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>
                <a:solidFill>
                  <a:schemeClr val="tx2"/>
                </a:solidFill>
              </a:rPr>
              <a:t>Исполнение задания по внебюджетной деятельности</a:t>
            </a: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6670069"/>
              </p:ext>
            </p:extLst>
          </p:nvPr>
        </p:nvGraphicFramePr>
        <p:xfrm>
          <a:off x="323528" y="1556792"/>
          <a:ext cx="8424936" cy="5038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108570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</a:rPr>
              <a:t>Энергоэффективность </a:t>
            </a:r>
            <a:br>
              <a:rPr lang="ru-RU" sz="4000" b="1" dirty="0" smtClean="0">
                <a:solidFill>
                  <a:schemeClr val="tx2"/>
                </a:solidFill>
              </a:rPr>
            </a:br>
            <a:r>
              <a:rPr lang="ru-RU" sz="2700" b="1" dirty="0" smtClean="0">
                <a:solidFill>
                  <a:schemeClr val="tx2"/>
                </a:solidFill>
              </a:rPr>
              <a:t>(экономия, отнесенная к численности обучающихся)</a:t>
            </a:r>
            <a:endParaRPr lang="ru-RU" sz="27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8329376"/>
              </p:ext>
            </p:extLst>
          </p:nvPr>
        </p:nvGraphicFramePr>
        <p:xfrm>
          <a:off x="467544" y="1423987"/>
          <a:ext cx="8280920" cy="5029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951598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448" y="53181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chemeClr val="tx2"/>
                </a:solidFill>
              </a:rPr>
              <a:t>Количество </a:t>
            </a:r>
            <a:r>
              <a:rPr lang="ru-RU" sz="4000" b="1" dirty="0" smtClean="0">
                <a:solidFill>
                  <a:schemeClr val="tx2"/>
                </a:solidFill>
              </a:rPr>
              <a:t>студентов, </a:t>
            </a:r>
            <a:r>
              <a:rPr lang="ru-RU" sz="4000" b="1" dirty="0">
                <a:solidFill>
                  <a:schemeClr val="tx2"/>
                </a:solidFill>
              </a:rPr>
              <a:t>приходящихся на 1 пед. работника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004048" y="1988840"/>
            <a:ext cx="0" cy="403244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25496" y="1988840"/>
            <a:ext cx="36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Средний показатель по ПФО – 11,0</a:t>
            </a:r>
            <a:endParaRPr lang="ru-RU" sz="2400" b="1" dirty="0"/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7731688"/>
              </p:ext>
            </p:extLst>
          </p:nvPr>
        </p:nvGraphicFramePr>
        <p:xfrm>
          <a:off x="387112" y="1340768"/>
          <a:ext cx="8352928" cy="5281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46531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chemeClr val="tx2"/>
                </a:solidFill>
              </a:rPr>
              <a:t>Подключение к сети </a:t>
            </a:r>
            <a:r>
              <a:rPr lang="ru-RU" sz="4000" b="1" dirty="0" smtClean="0">
                <a:solidFill>
                  <a:schemeClr val="tx2"/>
                </a:solidFill>
              </a:rPr>
              <a:t>федеральной информационной системе  </a:t>
            </a:r>
            <a:r>
              <a:rPr lang="ru-RU" sz="4000" b="1" dirty="0">
                <a:solidFill>
                  <a:schemeClr val="tx2"/>
                </a:solidFill>
              </a:rPr>
              <a:t>ЕГЭ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соответствии с законом «Об образовании в РФ» все учреждения СПО должны быть подключены к защищенной сети Федерального центра тестирования</a:t>
            </a:r>
          </a:p>
          <a:p>
            <a:r>
              <a:rPr lang="ru-RU" dirty="0" smtClean="0"/>
              <a:t>На 20.03.2014 из УСПО агропромышленного профиля РТ </a:t>
            </a:r>
            <a:r>
              <a:rPr lang="ru-RU" dirty="0"/>
              <a:t>подключен только </a:t>
            </a:r>
            <a:r>
              <a:rPr lang="ru-RU" dirty="0" smtClean="0"/>
              <a:t>Аксубаевский </a:t>
            </a:r>
            <a:r>
              <a:rPr lang="ru-RU" dirty="0"/>
              <a:t>техникум универсальных технологий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113463"/>
            <a:ext cx="9218613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8358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schemeClr val="tx2"/>
                </a:solidFill>
              </a:rPr>
              <a:t>Спасибо за внимание!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08700"/>
            <a:ext cx="9218613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460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Подпрограмма развития профессионального образования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Постановлением КМ РТ № 110 от </a:t>
            </a:r>
            <a:r>
              <a:rPr lang="ru-RU" dirty="0" smtClean="0"/>
              <a:t>24.02.2014 «Об </a:t>
            </a:r>
            <a:r>
              <a:rPr lang="ru-RU" dirty="0"/>
              <a:t>утверждении государственной программы «Развитие образования и науки Республики Татарстан на 2014 -2020 годы</a:t>
            </a:r>
            <a:r>
              <a:rPr lang="ru-RU" dirty="0" smtClean="0"/>
              <a:t>» утверждена подпрограмма</a:t>
            </a:r>
          </a:p>
          <a:p>
            <a:pPr marL="0" indent="0" algn="ctr">
              <a:buNone/>
            </a:pPr>
            <a:r>
              <a:rPr lang="ru-RU" b="1" dirty="0" smtClean="0"/>
              <a:t>Развитие профессионального и послевузовского образования и повышение квалификации работников данной сферы на 2014-2020 годы</a:t>
            </a:r>
            <a:endParaRPr lang="ru-RU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361" y="6097429"/>
            <a:ext cx="9218613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6220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chemeClr val="tx2"/>
                </a:solidFill>
              </a:rPr>
              <a:t>Создание ресурсных центров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ru-RU" dirty="0" smtClean="0"/>
              <a:t>До 2018 года планируется создание до 5-ти ресурсных центров подготовки кадров для агропромышленного комплекса Республики Татарстан (ремонт + оборудование)</a:t>
            </a:r>
          </a:p>
          <a:p>
            <a:r>
              <a:rPr lang="ru-RU" dirty="0" smtClean="0"/>
              <a:t>Основной вопрос при принятии решения – готовность работодателя софинансировать, сопровождать, принимать выпускников</a:t>
            </a:r>
          </a:p>
          <a:p>
            <a:r>
              <a:rPr lang="ru-RU" dirty="0" smtClean="0"/>
              <a:t>2014 </a:t>
            </a:r>
            <a:r>
              <a:rPr lang="ru-RU" dirty="0"/>
              <a:t>год – Сармановский аграрный колледж совместно с ЗАО «Агросила Групп»</a:t>
            </a:r>
          </a:p>
          <a:p>
            <a:endParaRPr lang="ru-RU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113463"/>
            <a:ext cx="9218613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6962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chemeClr val="tx2"/>
                </a:solidFill>
              </a:rPr>
              <a:t>Информатизация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9080"/>
          </a:xfrm>
        </p:spPr>
        <p:txBody>
          <a:bodyPr/>
          <a:lstStyle/>
          <a:p>
            <a:r>
              <a:rPr lang="ru-RU" dirty="0" smtClean="0"/>
              <a:t>В 2014 году:</a:t>
            </a:r>
          </a:p>
          <a:p>
            <a:pPr lvl="1"/>
            <a:r>
              <a:rPr lang="ru-RU" dirty="0" smtClean="0"/>
              <a:t>в пилотном режиме разработка и внедрение информационных модулей управления в сфере профобразования</a:t>
            </a:r>
            <a:endParaRPr lang="ru-RU" dirty="0"/>
          </a:p>
          <a:p>
            <a:pPr lvl="1"/>
            <a:r>
              <a:rPr lang="ru-RU" dirty="0" smtClean="0"/>
              <a:t>оснащение перспективных учреждений новой компьютерной, проекционной техникой, точками доступа </a:t>
            </a:r>
            <a:r>
              <a:rPr lang="en-US" dirty="0" smtClean="0"/>
              <a:t>Wi-Fi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76" y="6113463"/>
            <a:ext cx="9218613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4125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>
                <a:solidFill>
                  <a:schemeClr val="tx2"/>
                </a:solidFill>
              </a:rPr>
              <a:t>Центр развития профессионального образования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ЦРПО – центр ответственности за методическое сопровождение образовательного процесса</a:t>
            </a:r>
          </a:p>
          <a:p>
            <a:r>
              <a:rPr lang="ru-RU" dirty="0" smtClean="0"/>
              <a:t>Планируется определение профильного сотрудника, ответственного за сопровождение агропромышленных колледжей Республики Татарстан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76" y="6113463"/>
            <a:ext cx="9218613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0278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chemeClr val="tx2"/>
                </a:solidFill>
              </a:rPr>
              <a:t>Кадровое обеспечение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/>
          <a:lstStyle/>
          <a:p>
            <a:r>
              <a:rPr lang="ru-RU" dirty="0" smtClean="0"/>
              <a:t>Стажировки в 2014 году по с/х профилю</a:t>
            </a:r>
          </a:p>
          <a:p>
            <a:pPr lvl="1"/>
            <a:r>
              <a:rPr lang="ru-RU" dirty="0"/>
              <a:t>Тракторист-машинист сельскохозяйственного </a:t>
            </a:r>
            <a:r>
              <a:rPr lang="ru-RU" dirty="0" smtClean="0"/>
              <a:t>производства:</a:t>
            </a:r>
          </a:p>
          <a:p>
            <a:pPr lvl="2"/>
            <a:r>
              <a:rPr lang="ru-RU" dirty="0" smtClean="0"/>
              <a:t>30 мастеров – российская стажировка</a:t>
            </a:r>
          </a:p>
          <a:p>
            <a:pPr lvl="2"/>
            <a:r>
              <a:rPr lang="ru-RU" dirty="0" smtClean="0"/>
              <a:t>10 мастеров – зарубежная стажировка</a:t>
            </a:r>
          </a:p>
          <a:p>
            <a:pPr lvl="1"/>
            <a:r>
              <a:rPr lang="ru-RU" dirty="0" smtClean="0"/>
              <a:t>Сварщик:</a:t>
            </a:r>
          </a:p>
          <a:p>
            <a:pPr lvl="2"/>
            <a:r>
              <a:rPr lang="ru-RU" dirty="0" smtClean="0"/>
              <a:t>20 мастеров – российская стажировка</a:t>
            </a:r>
          </a:p>
          <a:p>
            <a:pPr lvl="2"/>
            <a:r>
              <a:rPr lang="ru-RU" dirty="0"/>
              <a:t>1</a:t>
            </a:r>
            <a:r>
              <a:rPr lang="ru-RU" dirty="0" smtClean="0"/>
              <a:t>0 мастеров – зарубежная стажировка</a:t>
            </a:r>
          </a:p>
          <a:p>
            <a:pPr marL="114300" indent="0" algn="ctr">
              <a:buNone/>
            </a:pPr>
            <a:r>
              <a:rPr lang="ru-RU" sz="2400" dirty="0" smtClean="0"/>
              <a:t>Поименные заявки в Минобрнауки с обоснованием до 1 апреля текущего года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01" y="6113463"/>
            <a:ext cx="9218613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3401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chemeClr val="tx2"/>
                </a:solidFill>
              </a:rPr>
              <a:t>Участие в </a:t>
            </a:r>
            <a:r>
              <a:rPr lang="ru-RU" sz="4000" b="1" dirty="0" smtClean="0">
                <a:solidFill>
                  <a:schemeClr val="tx2"/>
                </a:solidFill>
              </a:rPr>
              <a:t>конкурсах Минобрнауки РТ</a:t>
            </a:r>
            <a:endParaRPr lang="ru-RU" sz="4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009845"/>
              </p:ext>
            </p:extLst>
          </p:nvPr>
        </p:nvGraphicFramePr>
        <p:xfrm>
          <a:off x="395536" y="1124744"/>
          <a:ext cx="8352928" cy="536416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61821"/>
                <a:gridCol w="1733924"/>
                <a:gridCol w="1733924"/>
                <a:gridCol w="1423259"/>
              </a:tblGrid>
              <a:tr h="2210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ОУ СПО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Лучший мастер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Новый мастер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Бизнес-проект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Аксубаевский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техникум универсальных 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технологий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084" marR="210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6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Актанышский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технологический техникум</a:t>
                      </a:r>
                    </a:p>
                  </a:txBody>
                  <a:tcPr marL="21084" marR="210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0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Алексеевский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аграрный 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колледж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084" marR="210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Арский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агропромышленный профессиональный 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колледж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084" marR="210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Атнинский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сельскохозяйственный 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техникум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084" marR="210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0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Бавлинский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аграрный 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колледж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084" marR="210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0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Бугульминский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аграрный 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колледж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084" marR="210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21084" marR="210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0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Филиал</a:t>
                      </a:r>
                      <a:r>
                        <a:rPr lang="ru-RU" sz="1200" b="1" baseline="0" dirty="0" smtClean="0">
                          <a:effectLst/>
                          <a:latin typeface="Times New Roman"/>
                          <a:ea typeface="Times New Roman"/>
                        </a:rPr>
                        <a:t> Агрыз «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Бугульминский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аграрный 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колледж»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35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Филиал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Муслюмово 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«Бугульминский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аграрный 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колледж»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10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Кукморский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аграрный 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колледж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084" marR="210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Мензелинский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сельскохозяйственный 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техникум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084" marR="210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6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Мамадышский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профессиональный 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колледж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084" marR="210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Рыбно-Слободский 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агротехнический 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техникум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084" marR="210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0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Сармановский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аграрный 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колледж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084" marR="210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6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Тетюшский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сельскохозяйственный 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техникум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084" marR="210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Черемшанский 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филиал "Нурлатский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аграрный 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техникум»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084" marR="210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21084" marR="21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6159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>
                <a:solidFill>
                  <a:schemeClr val="tx2"/>
                </a:solidFill>
              </a:rPr>
              <a:t>Победы учреждений </a:t>
            </a:r>
            <a:r>
              <a:rPr lang="ru-RU" sz="4000" b="1" dirty="0" smtClean="0">
                <a:solidFill>
                  <a:schemeClr val="tx2"/>
                </a:solidFill>
              </a:rPr>
              <a:t>агропрофиля </a:t>
            </a:r>
            <a:r>
              <a:rPr lang="ru-RU" sz="4000" b="1" dirty="0">
                <a:solidFill>
                  <a:schemeClr val="tx2"/>
                </a:solidFill>
              </a:rPr>
              <a:t>в республиканских конкурсах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433032"/>
              </p:ext>
            </p:extLst>
          </p:nvPr>
        </p:nvGraphicFramePr>
        <p:xfrm>
          <a:off x="539552" y="1628802"/>
          <a:ext cx="8208912" cy="4654623"/>
        </p:xfrm>
        <a:graphic>
          <a:graphicData uri="http://schemas.openxmlformats.org/drawingml/2006/table">
            <a:tbl>
              <a:tblPr/>
              <a:tblGrid>
                <a:gridCol w="5832648"/>
                <a:gridCol w="2376264"/>
              </a:tblGrid>
              <a:tr h="8778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профессиональных образовательных учреждений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Победы </a:t>
                      </a:r>
                      <a:r>
                        <a:rPr lang="ru-RU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</a:t>
                      </a:r>
                      <a:r>
                        <a:rPr lang="ru-RU" sz="2000" b="1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республиканских </a:t>
                      </a:r>
                      <a:r>
                        <a:rPr lang="ru-RU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конкурсах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Сармановский </a:t>
                      </a:r>
                      <a:r>
                        <a:rPr lang="ru-RU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аграрный </a:t>
                      </a:r>
                      <a:r>
                        <a:rPr lang="ru-RU" sz="20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колледж</a:t>
                      </a:r>
                      <a:endParaRPr lang="ru-RU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Алексеевский </a:t>
                      </a:r>
                      <a:r>
                        <a:rPr lang="ru-RU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аграрный </a:t>
                      </a:r>
                      <a:r>
                        <a:rPr lang="ru-RU" sz="20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колледж</a:t>
                      </a:r>
                      <a:endParaRPr lang="ru-RU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Арский </a:t>
                      </a:r>
                      <a:r>
                        <a:rPr lang="ru-RU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агропромышленный профессиональный колледж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Аксубаевский </a:t>
                      </a:r>
                      <a:r>
                        <a:rPr lang="ru-RU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техникум универсальных </a:t>
                      </a:r>
                      <a:r>
                        <a:rPr lang="ru-RU" sz="20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технологий</a:t>
                      </a:r>
                      <a:endParaRPr lang="ru-RU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Рыбно-Слободский </a:t>
                      </a:r>
                      <a:r>
                        <a:rPr lang="ru-RU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агротехнический </a:t>
                      </a:r>
                      <a:r>
                        <a:rPr lang="ru-RU" sz="20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колледж</a:t>
                      </a:r>
                      <a:endParaRPr lang="ru-RU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Нурлатский </a:t>
                      </a:r>
                      <a:r>
                        <a:rPr lang="ru-RU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аграрный </a:t>
                      </a:r>
                      <a:r>
                        <a:rPr lang="ru-RU" sz="20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техникум</a:t>
                      </a:r>
                      <a:endParaRPr lang="ru-RU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136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856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chemeClr val="tx2"/>
                </a:solidFill>
              </a:rPr>
              <a:t>Оценка эффективности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Приказом Минобрнауки РТ утверждены критерии оценки эффективности:</a:t>
            </a:r>
          </a:p>
          <a:p>
            <a:pPr lvl="1"/>
            <a:r>
              <a:rPr lang="ru-RU" dirty="0"/>
              <a:t>Эффективность выполнения </a:t>
            </a:r>
            <a:r>
              <a:rPr lang="ru-RU" dirty="0" smtClean="0"/>
              <a:t>государственного задания</a:t>
            </a:r>
          </a:p>
          <a:p>
            <a:pPr lvl="1"/>
            <a:r>
              <a:rPr lang="ru-RU" dirty="0"/>
              <a:t>Отношение объема внебюджетных </a:t>
            </a:r>
            <a:r>
              <a:rPr lang="ru-RU" dirty="0" smtClean="0"/>
              <a:t>доходов </a:t>
            </a:r>
            <a:r>
              <a:rPr lang="ru-RU" dirty="0"/>
              <a:t>к объему бюджетных </a:t>
            </a:r>
            <a:r>
              <a:rPr lang="ru-RU" dirty="0" smtClean="0"/>
              <a:t>ассигнований</a:t>
            </a:r>
          </a:p>
          <a:p>
            <a:pPr lvl="1"/>
            <a:r>
              <a:rPr lang="ru-RU" dirty="0"/>
              <a:t>Повышение заработной платы </a:t>
            </a:r>
            <a:r>
              <a:rPr lang="ru-RU" dirty="0" smtClean="0"/>
              <a:t>педагогических </a:t>
            </a:r>
            <a:r>
              <a:rPr lang="ru-RU" dirty="0"/>
              <a:t>работников учреждения, в том числе за счет средств полученных от предпринимательской и иной </a:t>
            </a:r>
            <a:r>
              <a:rPr lang="ru-RU" dirty="0" smtClean="0"/>
              <a:t>приносящей </a:t>
            </a:r>
            <a:r>
              <a:rPr lang="ru-RU" dirty="0"/>
              <a:t>доход </a:t>
            </a:r>
            <a:r>
              <a:rPr lang="ru-RU" dirty="0" smtClean="0"/>
              <a:t>деятельности</a:t>
            </a:r>
          </a:p>
          <a:p>
            <a:pPr lvl="1"/>
            <a:r>
              <a:rPr lang="ru-RU" dirty="0"/>
              <a:t>Сохранность </a:t>
            </a:r>
            <a:r>
              <a:rPr lang="ru-RU" dirty="0" smtClean="0"/>
              <a:t>контингента</a:t>
            </a:r>
          </a:p>
          <a:p>
            <a:pPr lvl="1"/>
            <a:r>
              <a:rPr lang="ru-RU" dirty="0"/>
              <a:t>Количество правонарушений, </a:t>
            </a:r>
            <a:r>
              <a:rPr lang="ru-RU" dirty="0" smtClean="0"/>
              <a:t>совершенных </a:t>
            </a:r>
            <a:r>
              <a:rPr lang="ru-RU" dirty="0"/>
              <a:t>студентами или при их </a:t>
            </a:r>
            <a:r>
              <a:rPr lang="ru-RU" dirty="0" smtClean="0"/>
              <a:t>участии</a:t>
            </a:r>
          </a:p>
          <a:p>
            <a:pPr lvl="1"/>
            <a:r>
              <a:rPr lang="ru-RU" dirty="0" smtClean="0"/>
              <a:t>Трудоустройство</a:t>
            </a:r>
          </a:p>
          <a:p>
            <a:pPr lvl="1"/>
            <a:r>
              <a:rPr lang="ru-RU" dirty="0"/>
              <a:t>Удельный вес численности </a:t>
            </a:r>
            <a:r>
              <a:rPr lang="ru-RU" dirty="0" smtClean="0"/>
              <a:t>преподавателей </a:t>
            </a:r>
            <a:r>
              <a:rPr lang="ru-RU" dirty="0"/>
              <a:t>моложе 30 лет в общей </a:t>
            </a:r>
            <a:r>
              <a:rPr lang="ru-RU" dirty="0" smtClean="0"/>
              <a:t>численности преподавателей</a:t>
            </a:r>
          </a:p>
          <a:p>
            <a:pPr lvl="1"/>
            <a:r>
              <a:rPr lang="ru-RU" dirty="0" smtClean="0"/>
              <a:t>Востребованность профессий</a:t>
            </a:r>
          </a:p>
          <a:p>
            <a:pPr lvl="1"/>
            <a:r>
              <a:rPr lang="ru-RU" dirty="0" smtClean="0"/>
              <a:t>Общественно-профессиональная аккредитация программ</a:t>
            </a:r>
          </a:p>
          <a:p>
            <a:pPr lvl="1"/>
            <a:r>
              <a:rPr lang="ru-RU" dirty="0" smtClean="0"/>
              <a:t>Энергоэффективность</a:t>
            </a:r>
          </a:p>
          <a:p>
            <a:pPr lvl="1"/>
            <a:r>
              <a:rPr lang="ru-RU" dirty="0" smtClean="0"/>
              <a:t>Наличие предписаний Минфина РТ</a:t>
            </a:r>
          </a:p>
          <a:p>
            <a:pPr lvl="1"/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83995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MYwjdIlVggAB4pRnDMkjM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550</Words>
  <Application>Microsoft Office PowerPoint</Application>
  <PresentationFormat>On-screen Show (4:3)</PresentationFormat>
  <Paragraphs>148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Актуальные вопросы развития профессиональных образовательных организаций АПК Республики Татарстан</vt:lpstr>
      <vt:lpstr>Подпрограмма развития профессионального образования</vt:lpstr>
      <vt:lpstr>Создание ресурсных центров</vt:lpstr>
      <vt:lpstr>Информатизация </vt:lpstr>
      <vt:lpstr>Центр развития профессионального образования</vt:lpstr>
      <vt:lpstr>Кадровое обеспечение</vt:lpstr>
      <vt:lpstr>Участие в конкурсах Минобрнауки РТ</vt:lpstr>
      <vt:lpstr>Победы учреждений агропрофиля в республиканских конкурсах</vt:lpstr>
      <vt:lpstr>Оценка эффективности</vt:lpstr>
      <vt:lpstr>Трудоустройство в первый год по полученной профессии</vt:lpstr>
      <vt:lpstr>Внебюджетные средства на 1 штатного сотрудника в 2013 году</vt:lpstr>
      <vt:lpstr>Исполнение задания по внебюджетной деятельности</vt:lpstr>
      <vt:lpstr>Энергоэффективность  (экономия, отнесенная к численности обучающихся)</vt:lpstr>
      <vt:lpstr>Количество студентов, приходящихся на 1 пед. работника</vt:lpstr>
      <vt:lpstr>Подключение к сети федеральной информационной системе  ЕГЭ 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Предложения по оптимизации сети педагогических колледжей Республики Татарстан</dc:title>
  <dc:creator>Тимирха Алишев</dc:creator>
  <cp:lastModifiedBy>Timirkhan Alishev</cp:lastModifiedBy>
  <cp:revision>43</cp:revision>
  <cp:lastPrinted>2014-03-19T18:37:47Z</cp:lastPrinted>
  <dcterms:created xsi:type="dcterms:W3CDTF">2012-10-29T14:18:58Z</dcterms:created>
  <dcterms:modified xsi:type="dcterms:W3CDTF">2014-03-25T04:54:12Z</dcterms:modified>
</cp:coreProperties>
</file>